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9"/>
  </p:notesMasterIdLst>
  <p:handoutMasterIdLst>
    <p:handoutMasterId r:id="rId20"/>
  </p:handoutMasterIdLst>
  <p:sldIdLst>
    <p:sldId id="332" r:id="rId7"/>
    <p:sldId id="335" r:id="rId8"/>
    <p:sldId id="351" r:id="rId9"/>
    <p:sldId id="350" r:id="rId10"/>
    <p:sldId id="349" r:id="rId11"/>
    <p:sldId id="345" r:id="rId12"/>
    <p:sldId id="346" r:id="rId13"/>
    <p:sldId id="347" r:id="rId14"/>
    <p:sldId id="348" r:id="rId15"/>
    <p:sldId id="343" r:id="rId16"/>
    <p:sldId id="344" r:id="rId17"/>
    <p:sldId id="333" r:id="rId1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4/13/2021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4/13/2021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heverge.com/circuitbreaker/2017/12/27/16822736/apple-battery-slowdown-iphone-6-6s-se-lawsui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dailymail.co.uk/news/article-3049457/Where-computer-goes-die-Shocking-pictures-toxic-electronic-graveyards-Africa-West-dumps-old-PCs-laptops-microwaves-fridges-phones.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81363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the idea of product life, consumers want products to be reliable and last forever but manufacturers may try to find ways to reduce the life of a product and encourage consumers to upgrade or replace.</a:t>
            </a:r>
          </a:p>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latin typeface="Lato" panose="020F0502020204030203" pitchFamily="34" charset="0"/>
                <a:ea typeface="Lato" panose="020F0502020204030203" pitchFamily="34" charset="0"/>
                <a:cs typeface="Lato" panose="020F0502020204030203" pitchFamily="34" charset="0"/>
              </a:rPr>
              <a:t>Look at the Apple battery/slowdown scandal (</a:t>
            </a:r>
            <a:r>
              <a:rPr lang="en-GB" sz="1200" dirty="0">
                <a:latin typeface="Lato" panose="020F0502020204030203" pitchFamily="34" charset="0"/>
                <a:ea typeface="Lato" panose="020F0502020204030203" pitchFamily="34" charset="0"/>
                <a:cs typeface="Lato" panose="020F0502020204030203" pitchFamily="34" charset="0"/>
                <a:hlinkClick r:id="rId3"/>
              </a:rPr>
              <a:t>https://www.theverge.com/circuitbreaker/2017/12/27/16822736/apple-battery-slowdown-iphone-6-6s-se-lawsuit</a:t>
            </a:r>
            <a:endParaRPr lang="en-US" sz="1200" dirty="0">
              <a:latin typeface="Lato" panose="020F0502020204030203" pitchFamily="34" charset="0"/>
              <a:ea typeface="Lato" panose="020F0502020204030203" pitchFamily="34" charset="0"/>
              <a:cs typeface="Lato" panose="020F0502020204030203" pitchFamily="34" charset="0"/>
            </a:endParaRPr>
          </a:p>
          <a:p>
            <a:r>
              <a:rPr lang="en-GB" dirty="0">
                <a:latin typeface="Lato" panose="020F0502020204030203" pitchFamily="34" charset="0"/>
                <a:ea typeface="Lato" panose="020F0502020204030203" pitchFamily="34" charset="0"/>
                <a:cs typeface="Lato" panose="020F0502020204030203" pitchFamily="34" charset="0"/>
              </a:rPr>
              <a: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74404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recycling and re-use policies </a:t>
            </a:r>
          </a:p>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latin typeface="Lato" panose="020F0502020204030203" pitchFamily="34" charset="0"/>
                <a:ea typeface="Lato" panose="020F0502020204030203" pitchFamily="34" charset="0"/>
                <a:cs typeface="Lato" panose="020F0502020204030203" pitchFamily="34" charset="0"/>
              </a:rPr>
              <a:t>Talk about the ethical, positive and negative connotations of recycling electronic goods </a:t>
            </a:r>
            <a:r>
              <a:rPr lang="en-GB" sz="1200" dirty="0">
                <a:latin typeface="Lato" panose="020F0502020204030203" pitchFamily="34" charset="0"/>
                <a:ea typeface="Lato" panose="020F0502020204030203" pitchFamily="34" charset="0"/>
                <a:cs typeface="Lato" panose="020F0502020204030203" pitchFamily="34" charset="0"/>
                <a:hlinkClick r:id="rId3"/>
              </a:rPr>
              <a:t>https://www.dailymail.co.uk/news/article-3049457/Where-computer-goes-die-Shocking-pictures-toxic-electronic-graveyards-Africa-West-dumps-old-PCs-laptops-microwaves-fridges-phones.html</a:t>
            </a:r>
            <a:endParaRPr lang="en-GB" dirty="0">
              <a:latin typeface="Lato" panose="020F0502020204030203" pitchFamily="34" charset="0"/>
              <a:ea typeface="Lato" panose="020F0502020204030203" pitchFamily="34" charset="0"/>
              <a:cs typeface="Lato" panose="020F0502020204030203" pitchFamily="34" charset="0"/>
            </a:endParaRPr>
          </a:p>
          <a:p>
            <a:r>
              <a:rPr lang="en-GB" dirty="0">
                <a:latin typeface="Lato" panose="020F0502020204030203" pitchFamily="34" charset="0"/>
                <a:ea typeface="Lato" panose="020F0502020204030203" pitchFamily="34" charset="0"/>
                <a:cs typeface="Lato" panose="020F0502020204030203" pitchFamily="34" charset="0"/>
              </a:rPr>
              <a:t>Get Learners to present their ideas for choice and justification of materials and recycling to the class.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18125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Share objectives and remind students of the aim of the project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718724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latin typeface="Lato" panose="020F0502020204030203" pitchFamily="34" charset="0"/>
                <a:ea typeface="Lato" panose="020F0502020204030203" pitchFamily="34" charset="0"/>
                <a:cs typeface="Lato" panose="020F0502020204030203" pitchFamily="34" charset="0"/>
              </a:rPr>
              <a:t>Introduce the concept of mechanical engineering and the key principles.</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377179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that where a material comes from and how that material is made or extracted are important</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361247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Increasingly we need to consider the environmental impact of the materials we use. Perhaps make Links to plastic pollution; climate change due to increased production and transportation producing more damaging gases, reduction of habitats because of mining etc.</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744099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the materials that are available and the properties these have</a:t>
            </a:r>
          </a:p>
          <a:p>
            <a:r>
              <a:rPr lang="en-GB" dirty="0">
                <a:latin typeface="Lato" panose="020F0502020204030203" pitchFamily="34" charset="0"/>
                <a:ea typeface="Lato" panose="020F0502020204030203" pitchFamily="34" charset="0"/>
                <a:cs typeface="Lato" panose="020F0502020204030203" pitchFamily="34" charset="0"/>
              </a:rPr>
              <a:t>Get the Learners thinking about how these materials will apply to the body of there vehicle and what properties these materials will need to have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281844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the different types of working properties of materials and give the student to opportunity to research what that feel the most appropriate materials would be.</a:t>
            </a:r>
          </a:p>
          <a:p>
            <a:r>
              <a:rPr lang="en-GB" dirty="0">
                <a:latin typeface="Lato" panose="020F0502020204030203" pitchFamily="34" charset="0"/>
                <a:ea typeface="Lato" panose="020F0502020204030203" pitchFamily="34" charset="0"/>
                <a:cs typeface="Lato" panose="020F0502020204030203" pitchFamily="34" charset="0"/>
              </a:rPr>
              <a:t>Learners should consider the vehicle, protecting the occupants and ensuring that pedestrians are sage.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012323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Discussion of Fixing and joining components and adhesives – Learners will need to consider which adhesives can and can’t be used with the materials they have chosen.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581460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and explain the principles of forces and movement</a:t>
            </a:r>
          </a:p>
          <a:p>
            <a:r>
              <a:rPr lang="en-GB" dirty="0">
                <a:latin typeface="Lato" panose="020F0502020204030203" pitchFamily="34" charset="0"/>
                <a:ea typeface="Lato" panose="020F0502020204030203" pitchFamily="34" charset="0"/>
                <a:cs typeface="Lato" panose="020F0502020204030203" pitchFamily="34" charset="0"/>
              </a:rPr>
              <a:t>Talk about how we can decrease drag we can make the car go faster and be more efficient but by reducing friction it might make it more difficult to stop and that there needs to be a balance</a:t>
            </a:r>
          </a:p>
          <a:p>
            <a:r>
              <a:rPr lang="en-GB" dirty="0">
                <a:latin typeface="Lato" panose="020F0502020204030203" pitchFamily="34" charset="0"/>
                <a:ea typeface="Lato" panose="020F0502020204030203" pitchFamily="34" charset="0"/>
                <a:cs typeface="Lato" panose="020F0502020204030203" pitchFamily="34" charset="0"/>
              </a:rPr>
              <a:t>Get Learners to design wheel of different sizes and materials and record how this impacts the </a:t>
            </a:r>
            <a:r>
              <a:rPr lang="en-GB" dirty="0" err="1">
                <a:latin typeface="Lato" panose="020F0502020204030203" pitchFamily="34" charset="0"/>
                <a:ea typeface="Lato" panose="020F0502020204030203" pitchFamily="34" charset="0"/>
                <a:cs typeface="Lato" panose="020F0502020204030203" pitchFamily="34" charset="0"/>
              </a:rPr>
              <a:t>Bit:Bot</a:t>
            </a:r>
            <a:r>
              <a:rPr lang="en-GB" dirty="0">
                <a:latin typeface="Lato" panose="020F0502020204030203" pitchFamily="34" charset="0"/>
                <a:ea typeface="Lato" panose="020F0502020204030203" pitchFamily="34" charset="0"/>
                <a:cs typeface="Lato" panose="020F0502020204030203" pitchFamily="34" charset="0"/>
              </a:rPr>
              <a:t> performance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529044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Robotics</a:t>
            </a:r>
          </a:p>
        </p:txBody>
      </p:sp>
      <p:sp>
        <p:nvSpPr>
          <p:cNvPr id="5" name="Text Placeholder 4">
            <a:extLst>
              <a:ext uri="{FF2B5EF4-FFF2-40B4-BE49-F238E27FC236}">
                <a16:creationId xmlns:a16="http://schemas.microsoft.com/office/drawing/2014/main" id="{C9E6594B-AE82-4C0E-A2EC-C2CE85E33090}"/>
              </a:ext>
            </a:extLst>
          </p:cNvPr>
          <p:cNvSpPr>
            <a:spLocks noGrp="1"/>
          </p:cNvSpPr>
          <p:nvPr>
            <p:ph type="body" sz="quarter" idx="14"/>
          </p:nvPr>
        </p:nvSpPr>
        <p:spPr>
          <a:xfrm>
            <a:off x="7698368" y="4493337"/>
            <a:ext cx="4268207" cy="289871"/>
          </a:xfrm>
        </p:spPr>
        <p:txBody>
          <a:bodyPr/>
          <a:lstStyle/>
          <a:p>
            <a:r>
              <a:rPr lang="en-GB" sz="2000" dirty="0"/>
              <a:t>Lesson 20</a:t>
            </a:r>
          </a:p>
        </p:txBody>
      </p:sp>
      <p:sp>
        <p:nvSpPr>
          <p:cNvPr id="3" name="Subtitle 2">
            <a:extLst>
              <a:ext uri="{FF2B5EF4-FFF2-40B4-BE49-F238E27FC236}">
                <a16:creationId xmlns:a16="http://schemas.microsoft.com/office/drawing/2014/main" id="{87EBB1A5-B721-4F7D-B6E1-E181A20B0C79}"/>
              </a:ext>
            </a:extLst>
          </p:cNvPr>
          <p:cNvSpPr>
            <a:spLocks noGrp="1"/>
          </p:cNvSpPr>
          <p:nvPr>
            <p:ph type="subTitle" idx="1"/>
          </p:nvPr>
        </p:nvSpPr>
        <p:spPr/>
        <p:txBody>
          <a:bodyPr/>
          <a:lstStyle/>
          <a:p>
            <a:r>
              <a:rPr lang="en-GB" dirty="0"/>
              <a:t>Mechanical Engineering</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58854" y="5938981"/>
            <a:ext cx="4280971" cy="622776"/>
          </a:xfrm>
          <a:prstGeom prst="rect">
            <a:avLst/>
          </a:prstGeom>
        </p:spPr>
      </p:pic>
    </p:spTree>
    <p:extLst>
      <p:ext uri="{BB962C8B-B14F-4D97-AF65-F5344CB8AC3E}">
        <p14:creationId xmlns:p14="http://schemas.microsoft.com/office/powerpoint/2010/main" val="545270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Product Life</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1255491"/>
            <a:ext cx="11180867" cy="4595203"/>
          </a:xfrm>
        </p:spPr>
        <p:txBody>
          <a:bodyPr/>
          <a:lstStyle/>
          <a:p>
            <a:pPr marL="0" indent="0">
              <a:buNone/>
            </a:pPr>
            <a:r>
              <a:rPr lang="en-US" dirty="0">
                <a:latin typeface="Lato" panose="020F0502020204030203" pitchFamily="34" charset="0"/>
                <a:ea typeface="Lato" panose="020F0502020204030203" pitchFamily="34" charset="0"/>
                <a:cs typeface="Lato" panose="020F0502020204030203" pitchFamily="34" charset="0"/>
              </a:rPr>
              <a:t>We all understand that products have a lifespan, at some point they will stop working, wear out or just thrown away.</a:t>
            </a:r>
          </a:p>
          <a:p>
            <a:pPr marL="0" indent="0">
              <a:buNone/>
            </a:pPr>
            <a:r>
              <a:rPr lang="en-US" dirty="0">
                <a:latin typeface="Lato" panose="020F0502020204030203" pitchFamily="34" charset="0"/>
                <a:ea typeface="Lato" panose="020F0502020204030203" pitchFamily="34" charset="0"/>
                <a:cs typeface="Lato" panose="020F0502020204030203" pitchFamily="34" charset="0"/>
              </a:rPr>
              <a:t>The longer the products lifespan, the less materials it will consume but this will also mean the manufacturer will sell fewer replacements!</a:t>
            </a:r>
          </a:p>
          <a:p>
            <a:pPr marL="0" indent="0">
              <a:buNone/>
            </a:pPr>
            <a:endParaRPr lang="en-US" b="1" dirty="0">
              <a:latin typeface="Lato" panose="020F0502020204030203" pitchFamily="34" charset="0"/>
              <a:ea typeface="Lato" panose="020F0502020204030203" pitchFamily="34" charset="0"/>
              <a:cs typeface="Lato" panose="020F0502020204030203" pitchFamily="34" charset="0"/>
            </a:endParaRPr>
          </a:p>
          <a:p>
            <a:pPr marL="0" indent="0">
              <a:buNone/>
            </a:pPr>
            <a:r>
              <a:rPr lang="en-US" b="1" dirty="0">
                <a:latin typeface="Lato" panose="020F0502020204030203" pitchFamily="34" charset="0"/>
                <a:ea typeface="Lato" panose="020F0502020204030203" pitchFamily="34" charset="0"/>
                <a:cs typeface="Lato" panose="020F0502020204030203" pitchFamily="34" charset="0"/>
              </a:rPr>
              <a:t>The life of a product can be extended by:</a:t>
            </a:r>
          </a:p>
          <a:p>
            <a:r>
              <a:rPr lang="en-US" dirty="0">
                <a:latin typeface="Lato" panose="020F0502020204030203" pitchFamily="34" charset="0"/>
                <a:ea typeface="Lato" panose="020F0502020204030203" pitchFamily="34" charset="0"/>
                <a:cs typeface="Lato" panose="020F0502020204030203" pitchFamily="34" charset="0"/>
              </a:rPr>
              <a:t>Using better materials with better properties (stronger materials or materials less affected by rain, salt and other environmental factors)</a:t>
            </a:r>
          </a:p>
          <a:p>
            <a:r>
              <a:rPr lang="en-US" dirty="0">
                <a:latin typeface="Lato" panose="020F0502020204030203" pitchFamily="34" charset="0"/>
                <a:ea typeface="Lato" panose="020F0502020204030203" pitchFamily="34" charset="0"/>
                <a:cs typeface="Lato" panose="020F0502020204030203" pitchFamily="34" charset="0"/>
              </a:rPr>
              <a:t>Design for maintenance, ensure that critical components can be easily replaced if worn out or standard components are used across a range of products</a:t>
            </a:r>
          </a:p>
          <a:p>
            <a:pPr marL="0" indent="0">
              <a:buNone/>
            </a:pPr>
            <a:endParaRPr lang="en-US" sz="1200" dirty="0">
              <a:latin typeface="Lato" panose="020F0502020204030203" pitchFamily="34" charset="0"/>
              <a:ea typeface="Lato" panose="020F0502020204030203" pitchFamily="34" charset="0"/>
              <a:cs typeface="Lato" panose="020F0502020204030203" pitchFamily="34" charset="0"/>
            </a:endParaRPr>
          </a:p>
          <a:p>
            <a:endParaRPr lang="en-GB"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99129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Disposal</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974139"/>
            <a:ext cx="11180867" cy="4595203"/>
          </a:xfrm>
        </p:spPr>
        <p:txBody>
          <a:bodyPr/>
          <a:lstStyle/>
          <a:p>
            <a:pPr>
              <a:spcBef>
                <a:spcPts val="1200"/>
              </a:spcBef>
            </a:pPr>
            <a:r>
              <a:rPr lang="en-US" sz="2200" dirty="0">
                <a:latin typeface="Lato" panose="020F0502020204030203" pitchFamily="34" charset="0"/>
                <a:ea typeface="Lato" panose="020F0502020204030203" pitchFamily="34" charset="0"/>
                <a:cs typeface="Lato" panose="020F0502020204030203" pitchFamily="34" charset="0"/>
              </a:rPr>
              <a:t>At the end of the products life the consumer will eventually want to dispose of it.  Lots of electronic goods end up in landfill, which has a negative impact on the environment</a:t>
            </a:r>
          </a:p>
          <a:p>
            <a:pPr>
              <a:spcBef>
                <a:spcPts val="1200"/>
              </a:spcBef>
            </a:pPr>
            <a:r>
              <a:rPr lang="en-US" sz="2200" dirty="0">
                <a:latin typeface="Lato" panose="020F0502020204030203" pitchFamily="34" charset="0"/>
                <a:ea typeface="Lato" panose="020F0502020204030203" pitchFamily="34" charset="0"/>
                <a:cs typeface="Lato" panose="020F0502020204030203" pitchFamily="34" charset="0"/>
              </a:rPr>
              <a:t>Care needs to be taken when disposing of hazardous materials – specialist </a:t>
            </a:r>
            <a:r>
              <a:rPr lang="en-US" sz="2200" b="1" dirty="0">
                <a:solidFill>
                  <a:srgbClr val="002B49"/>
                </a:solidFill>
                <a:latin typeface="Lato" panose="020F0502020204030203" pitchFamily="34" charset="0"/>
                <a:ea typeface="Lato" panose="020F0502020204030203" pitchFamily="34" charset="0"/>
                <a:cs typeface="Lato" panose="020F0502020204030203" pitchFamily="34" charset="0"/>
              </a:rPr>
              <a:t>recycling</a:t>
            </a:r>
            <a:r>
              <a:rPr lang="en-US" sz="2200" dirty="0">
                <a:latin typeface="Lato" panose="020F0502020204030203" pitchFamily="34" charset="0"/>
                <a:ea typeface="Lato" panose="020F0502020204030203" pitchFamily="34" charset="0"/>
                <a:cs typeface="Lato" panose="020F0502020204030203" pitchFamily="34" charset="0"/>
              </a:rPr>
              <a:t> may need to be developed or employed</a:t>
            </a:r>
          </a:p>
          <a:p>
            <a:pPr>
              <a:spcBef>
                <a:spcPts val="1200"/>
              </a:spcBef>
            </a:pPr>
            <a:r>
              <a:rPr lang="en-US" sz="2200" dirty="0">
                <a:latin typeface="Lato" panose="020F0502020204030203" pitchFamily="34" charset="0"/>
                <a:ea typeface="Lato" panose="020F0502020204030203" pitchFamily="34" charset="0"/>
                <a:cs typeface="Lato" panose="020F0502020204030203" pitchFamily="34" charset="0"/>
              </a:rPr>
              <a:t>Ensuring recyclable components are used within the design process will help to make it easier for the product to be recycled or renewed</a:t>
            </a:r>
          </a:p>
          <a:p>
            <a:pPr>
              <a:spcBef>
                <a:spcPts val="1200"/>
              </a:spcBef>
            </a:pPr>
            <a:r>
              <a:rPr lang="en-US" sz="2200" dirty="0">
                <a:latin typeface="Lato" panose="020F0502020204030203" pitchFamily="34" charset="0"/>
                <a:ea typeface="Lato" panose="020F0502020204030203" pitchFamily="34" charset="0"/>
                <a:cs typeface="Lato" panose="020F0502020204030203" pitchFamily="34" charset="0"/>
              </a:rPr>
              <a:t>Some materials and some types of plastics are biodegradable. These could be a good consideration when designing packaging or disposable items</a:t>
            </a:r>
          </a:p>
          <a:p>
            <a:pPr marL="0" indent="0">
              <a:spcBef>
                <a:spcPts val="1200"/>
              </a:spcBef>
              <a:buNone/>
            </a:pPr>
            <a:r>
              <a:rPr lang="en-GB" sz="2200" b="1" dirty="0">
                <a:solidFill>
                  <a:srgbClr val="0091BD"/>
                </a:solidFill>
                <a:latin typeface="Lato" panose="020F0502020204030203" pitchFamily="34" charset="0"/>
                <a:ea typeface="Lato" panose="020F0502020204030203" pitchFamily="34" charset="0"/>
                <a:cs typeface="Lato" panose="020F0502020204030203" pitchFamily="34" charset="0"/>
              </a:rPr>
              <a:t>Research Task</a:t>
            </a:r>
          </a:p>
          <a:p>
            <a:pPr>
              <a:spcBef>
                <a:spcPts val="1200"/>
              </a:spcBef>
            </a:pPr>
            <a:r>
              <a:rPr lang="en-GB" sz="2200" dirty="0">
                <a:solidFill>
                  <a:srgbClr val="0091BD"/>
                </a:solidFill>
                <a:latin typeface="Lato" panose="020F0502020204030203" pitchFamily="34" charset="0"/>
                <a:ea typeface="Lato" panose="020F0502020204030203" pitchFamily="34" charset="0"/>
                <a:cs typeface="Lato" panose="020F0502020204030203" pitchFamily="34" charset="0"/>
              </a:rPr>
              <a:t>Recycling has a positive impact on the planet, isn’t it?  Research how and where recycling takes place. What are the negatives to recycling?  </a:t>
            </a:r>
          </a:p>
          <a:p>
            <a:pPr>
              <a:spcBef>
                <a:spcPts val="1200"/>
              </a:spcBef>
            </a:pPr>
            <a:r>
              <a:rPr lang="en-GB" sz="2200" dirty="0">
                <a:solidFill>
                  <a:srgbClr val="0091BD"/>
                </a:solidFill>
                <a:latin typeface="Lato" panose="020F0502020204030203" pitchFamily="34" charset="0"/>
                <a:ea typeface="Lato" panose="020F0502020204030203" pitchFamily="34" charset="0"/>
                <a:cs typeface="Lato" panose="020F0502020204030203" pitchFamily="34" charset="0"/>
              </a:rPr>
              <a:t>How can major world economic powers take advantage of other nations in relation to recycling?</a:t>
            </a:r>
          </a:p>
          <a:p>
            <a:pPr>
              <a:spcBef>
                <a:spcPts val="1200"/>
              </a:spcBef>
            </a:pPr>
            <a:endParaRPr lang="en-GB" sz="2200" dirty="0">
              <a:solidFill>
                <a:srgbClr val="0091BD"/>
              </a:solidFill>
              <a:latin typeface="Lato" panose="020F0502020204030203" pitchFamily="34" charset="0"/>
              <a:ea typeface="Lato" panose="020F0502020204030203" pitchFamily="34" charset="0"/>
              <a:cs typeface="Lato" panose="020F0502020204030203" pitchFamily="34" charset="0"/>
            </a:endParaRPr>
          </a:p>
          <a:p>
            <a:pPr marL="0" indent="0">
              <a:buNone/>
            </a:pPr>
            <a:endParaRPr lang="en-US" sz="1200" dirty="0">
              <a:solidFill>
                <a:srgbClr val="0091BD"/>
              </a:solidFill>
              <a:latin typeface="Lato" panose="020F0502020204030203" pitchFamily="34" charset="0"/>
              <a:ea typeface="Lato" panose="020F0502020204030203" pitchFamily="34" charset="0"/>
              <a:cs typeface="Lato" panose="020F0502020204030203" pitchFamily="34" charset="0"/>
            </a:endParaRPr>
          </a:p>
          <a:p>
            <a:pPr marL="0" indent="0">
              <a:buNone/>
            </a:pPr>
            <a:endParaRPr lang="en-US" sz="12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US" sz="1200" dirty="0">
              <a:latin typeface="Lato" panose="020F0502020204030203" pitchFamily="34" charset="0"/>
              <a:ea typeface="Lato" panose="020F0502020204030203" pitchFamily="34" charset="0"/>
              <a:cs typeface="Lato" panose="020F0502020204030203" pitchFamily="34" charset="0"/>
            </a:endParaRPr>
          </a:p>
          <a:p>
            <a:endParaRPr lang="en-GB"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19590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88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a:xfrm>
            <a:off x="492021" y="1249508"/>
            <a:ext cx="11180867" cy="4595203"/>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Begin to understand the key principles of mechanical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engineering</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Identify the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materials</a:t>
            </a:r>
            <a:r>
              <a:rPr lang="en-US" dirty="0">
                <a:latin typeface="Lato" panose="020F0502020204030203" pitchFamily="34" charset="0"/>
                <a:ea typeface="Lato" panose="020F0502020204030203" pitchFamily="34" charset="0"/>
                <a:cs typeface="Lato" panose="020F0502020204030203" pitchFamily="34" charset="0"/>
              </a:rPr>
              <a:t> to develop our autonomous car</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Take into consideration the safety of the occupants and pedestrians in the material choices</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Choose materials for wheels taking into consideration friction and grip</a:t>
            </a:r>
          </a:p>
        </p:txBody>
      </p:sp>
    </p:spTree>
    <p:extLst>
      <p:ext uri="{BB962C8B-B14F-4D97-AF65-F5344CB8AC3E}">
        <p14:creationId xmlns:p14="http://schemas.microsoft.com/office/powerpoint/2010/main" val="2778595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21CF-FD5B-4C46-9A8A-2CC17F367E46}"/>
              </a:ext>
            </a:extLst>
          </p:cNvPr>
          <p:cNvSpPr>
            <a:spLocks noGrp="1"/>
          </p:cNvSpPr>
          <p:nvPr>
            <p:ph type="title"/>
          </p:nvPr>
        </p:nvSpPr>
        <p:spPr/>
        <p:txBody>
          <a:bodyPr/>
          <a:lstStyle/>
          <a:p>
            <a:r>
              <a:rPr lang="en-GB" dirty="0">
                <a:latin typeface="Lato" panose="020F0502020204030203" pitchFamily="34" charset="0"/>
              </a:rPr>
              <a:t>Mechanical Engineering</a:t>
            </a:r>
          </a:p>
        </p:txBody>
      </p:sp>
      <p:sp>
        <p:nvSpPr>
          <p:cNvPr id="3" name="Content Placeholder 2">
            <a:extLst>
              <a:ext uri="{FF2B5EF4-FFF2-40B4-BE49-F238E27FC236}">
                <a16:creationId xmlns:a16="http://schemas.microsoft.com/office/drawing/2014/main" id="{0060FD6C-7F3E-40C6-AC5B-1F04E6C90B09}"/>
              </a:ext>
            </a:extLst>
          </p:cNvPr>
          <p:cNvSpPr>
            <a:spLocks noGrp="1"/>
          </p:cNvSpPr>
          <p:nvPr>
            <p:ph idx="1"/>
          </p:nvPr>
        </p:nvSpPr>
        <p:spPr/>
        <p:txBody>
          <a:bodyPr/>
          <a:lstStyle/>
          <a:p>
            <a:pPr>
              <a:spcBef>
                <a:spcPts val="1200"/>
              </a:spcBef>
            </a:pPr>
            <a:r>
              <a:rPr lang="en-GB" dirty="0">
                <a:latin typeface="Lato" panose="020F0502020204030203" pitchFamily="34" charset="0"/>
              </a:rPr>
              <a:t>To make our car we need to create mechanical parts</a:t>
            </a:r>
          </a:p>
          <a:p>
            <a:pPr>
              <a:spcBef>
                <a:spcPts val="1200"/>
              </a:spcBef>
            </a:pPr>
            <a:r>
              <a:rPr lang="en-GB" dirty="0">
                <a:latin typeface="Lato" panose="020F0502020204030203" pitchFamily="34" charset="0"/>
              </a:rPr>
              <a:t>Mechanical engineering design covers the selection of materials and design of parts considering:</a:t>
            </a:r>
          </a:p>
          <a:p>
            <a:pPr lvl="1">
              <a:spcBef>
                <a:spcPts val="1200"/>
              </a:spcBef>
            </a:pPr>
            <a:r>
              <a:rPr lang="en-GB" sz="2400" b="1" dirty="0">
                <a:solidFill>
                  <a:srgbClr val="002B49"/>
                </a:solidFill>
                <a:latin typeface="Lato" panose="020F0502020204030203" pitchFamily="34" charset="0"/>
              </a:rPr>
              <a:t>Source</a:t>
            </a:r>
            <a:r>
              <a:rPr lang="en-GB" sz="2400" dirty="0">
                <a:latin typeface="Lato" panose="020F0502020204030203" pitchFamily="34" charset="0"/>
              </a:rPr>
              <a:t> and </a:t>
            </a:r>
            <a:r>
              <a:rPr lang="en-GB" sz="2400" b="1" dirty="0">
                <a:solidFill>
                  <a:srgbClr val="002B49"/>
                </a:solidFill>
                <a:latin typeface="Lato" panose="020F0502020204030203" pitchFamily="34" charset="0"/>
              </a:rPr>
              <a:t>Origin</a:t>
            </a:r>
            <a:r>
              <a:rPr lang="en-GB" sz="2400" dirty="0">
                <a:latin typeface="Lato" panose="020F0502020204030203" pitchFamily="34" charset="0"/>
              </a:rPr>
              <a:t> and Environmental Concerns</a:t>
            </a:r>
          </a:p>
          <a:p>
            <a:pPr lvl="1">
              <a:spcBef>
                <a:spcPts val="1200"/>
              </a:spcBef>
            </a:pPr>
            <a:r>
              <a:rPr lang="en-GB" sz="2400" b="1" dirty="0">
                <a:solidFill>
                  <a:srgbClr val="002B49"/>
                </a:solidFill>
                <a:latin typeface="Lato" panose="020F0502020204030203" pitchFamily="34" charset="0"/>
              </a:rPr>
              <a:t>Properties</a:t>
            </a:r>
          </a:p>
          <a:p>
            <a:pPr lvl="1">
              <a:spcBef>
                <a:spcPts val="1200"/>
              </a:spcBef>
            </a:pPr>
            <a:r>
              <a:rPr lang="en-GB" sz="2400" dirty="0">
                <a:latin typeface="Lato" panose="020F0502020204030203" pitchFamily="34" charset="0"/>
              </a:rPr>
              <a:t>Fixing and Joining</a:t>
            </a:r>
          </a:p>
          <a:p>
            <a:pPr lvl="1">
              <a:spcBef>
                <a:spcPts val="1200"/>
              </a:spcBef>
            </a:pPr>
            <a:r>
              <a:rPr lang="en-GB" sz="2400" b="1" dirty="0">
                <a:solidFill>
                  <a:srgbClr val="002B49"/>
                </a:solidFill>
                <a:latin typeface="Lato" panose="020F0502020204030203" pitchFamily="34" charset="0"/>
              </a:rPr>
              <a:t>Product Life</a:t>
            </a:r>
          </a:p>
          <a:p>
            <a:pPr lvl="1">
              <a:spcBef>
                <a:spcPts val="1200"/>
              </a:spcBef>
            </a:pPr>
            <a:r>
              <a:rPr lang="en-GB" sz="2400" b="1" dirty="0">
                <a:solidFill>
                  <a:srgbClr val="002B49"/>
                </a:solidFill>
                <a:latin typeface="Lato" panose="020F0502020204030203" pitchFamily="34" charset="0"/>
              </a:rPr>
              <a:t>Disposal</a:t>
            </a:r>
          </a:p>
        </p:txBody>
      </p:sp>
    </p:spTree>
    <p:extLst>
      <p:ext uri="{BB962C8B-B14F-4D97-AF65-F5344CB8AC3E}">
        <p14:creationId xmlns:p14="http://schemas.microsoft.com/office/powerpoint/2010/main" val="337497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pPr marL="0" indent="0">
              <a:spcBef>
                <a:spcPts val="1200"/>
              </a:spcBef>
              <a:buNone/>
            </a:pPr>
            <a:r>
              <a:rPr lang="en-US" dirty="0">
                <a:latin typeface="Lato" panose="020F0502020204030203" pitchFamily="34" charset="0"/>
              </a:rPr>
              <a:t>Sources and Origins of </a:t>
            </a:r>
            <a:r>
              <a:rPr lang="en-US" dirty="0">
                <a:latin typeface="Lato" panose="020F0502020204030203" pitchFamily="34" charset="0"/>
                <a:ea typeface="Lato" panose="020F0502020204030203" pitchFamily="34" charset="0"/>
                <a:cs typeface="Lato" panose="020F0502020204030203" pitchFamily="34" charset="0"/>
              </a:rPr>
              <a:t>materials</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492021" y="1131398"/>
            <a:ext cx="11180867"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We should consider the </a:t>
            </a:r>
            <a:r>
              <a:rPr lang="en-US" dirty="0">
                <a:latin typeface="Lato" panose="020F0502020204030203" pitchFamily="34" charset="0"/>
              </a:rPr>
              <a:t>Source and Origin </a:t>
            </a:r>
            <a:r>
              <a:rPr lang="en-US" dirty="0">
                <a:latin typeface="Lato" panose="020F0502020204030203" pitchFamily="34" charset="0"/>
                <a:ea typeface="Lato" panose="020F0502020204030203" pitchFamily="34" charset="0"/>
                <a:cs typeface="Lato" panose="020F0502020204030203" pitchFamily="34" charset="0"/>
              </a:rPr>
              <a:t>of our materials:</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Ethically source our materials – ensuring workers are paid fairly and treated well</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Originate from environmentally friendly sources – materials have a low impact on the environment</a:t>
            </a: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76451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Environmental Concerns</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492021" y="1131398"/>
            <a:ext cx="11180867" cy="4595203"/>
          </a:xfrm>
        </p:spPr>
        <p:txBody>
          <a:bodyPr/>
          <a:lstStyle/>
          <a:p>
            <a:pPr marL="0" indent="0">
              <a:spcBef>
                <a:spcPts val="1200"/>
              </a:spcBef>
              <a:buNone/>
            </a:pPr>
            <a:r>
              <a:rPr lang="en-US" b="1" dirty="0">
                <a:latin typeface="Lato" panose="020F0502020204030203" pitchFamily="34" charset="0"/>
                <a:ea typeface="Lato" panose="020F0502020204030203" pitchFamily="34" charset="0"/>
                <a:cs typeface="Lato" panose="020F0502020204030203" pitchFamily="34" charset="0"/>
              </a:rPr>
              <a:t>As engineers and designers we should ask ourselves: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What are the materials needed for?</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Could the item be made smaller or thinner and still do the same job?</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Are there alternative materials available with better properties so less might be needed? If not could we develop them?</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Are the materials available from a renewable sources (Wood from managed forests)?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Plastics are made from oil, a non-renewable fossil fuel – can plastics be made from other oils, vegetable/plant oils?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What by-products or waste will be produced, will these be toxic or harmful to the environment? </a:t>
            </a:r>
          </a:p>
        </p:txBody>
      </p:sp>
    </p:spTree>
    <p:extLst>
      <p:ext uri="{BB962C8B-B14F-4D97-AF65-F5344CB8AC3E}">
        <p14:creationId xmlns:p14="http://schemas.microsoft.com/office/powerpoint/2010/main" val="1539836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13D0-88CE-41A1-B174-6431F77A5254}"/>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Materials</a:t>
            </a:r>
          </a:p>
        </p:txBody>
      </p:sp>
      <p:sp>
        <p:nvSpPr>
          <p:cNvPr id="3" name="Content Placeholder 2">
            <a:extLst>
              <a:ext uri="{FF2B5EF4-FFF2-40B4-BE49-F238E27FC236}">
                <a16:creationId xmlns:a16="http://schemas.microsoft.com/office/drawing/2014/main" id="{9A7A2A4F-E5CE-489A-A12E-42DD2F757DF3}"/>
              </a:ext>
            </a:extLst>
          </p:cNvPr>
          <p:cNvSpPr>
            <a:spLocks noGrp="1"/>
          </p:cNvSpPr>
          <p:nvPr>
            <p:ph idx="1"/>
          </p:nvPr>
        </p:nvSpPr>
        <p:spPr/>
        <p:txBody>
          <a:bodyPr/>
          <a:lstStyle/>
          <a:p>
            <a:pPr marL="0" indent="0">
              <a:buNone/>
            </a:pPr>
            <a:r>
              <a:rPr lang="en-GB" b="1" dirty="0">
                <a:latin typeface="Lato" panose="020F0502020204030203" pitchFamily="34" charset="0"/>
                <a:ea typeface="Lato" panose="020F0502020204030203" pitchFamily="34" charset="0"/>
                <a:cs typeface="Lato" panose="020F0502020204030203" pitchFamily="34" charset="0"/>
              </a:rPr>
              <a:t>Timber/Woods</a:t>
            </a:r>
          </a:p>
          <a:p>
            <a:r>
              <a:rPr lang="en-GB" sz="2000" dirty="0">
                <a:latin typeface="Lato" panose="020F0502020204030203" pitchFamily="34" charset="0"/>
                <a:ea typeface="Lato" panose="020F0502020204030203" pitchFamily="34" charset="0"/>
                <a:cs typeface="Lato" panose="020F0502020204030203" pitchFamily="34" charset="0"/>
              </a:rPr>
              <a:t>There are two types of wood: softwood, from coniferous trees such as pine, and hardwood, from deciduous trees such as oak</a:t>
            </a:r>
          </a:p>
          <a:p>
            <a:pPr marL="0" indent="0">
              <a:buNone/>
            </a:pPr>
            <a:r>
              <a:rPr lang="en-GB" b="1" dirty="0">
                <a:latin typeface="Lato" panose="020F0502020204030203" pitchFamily="34" charset="0"/>
                <a:ea typeface="Lato" panose="020F0502020204030203" pitchFamily="34" charset="0"/>
                <a:cs typeface="Lato" panose="020F0502020204030203" pitchFamily="34" charset="0"/>
              </a:rPr>
              <a:t>Metals</a:t>
            </a:r>
          </a:p>
          <a:p>
            <a:r>
              <a:rPr lang="en-GB" sz="2000" dirty="0">
                <a:latin typeface="Lato" panose="020F0502020204030203" pitchFamily="34" charset="0"/>
                <a:ea typeface="Lato" panose="020F0502020204030203" pitchFamily="34" charset="0"/>
                <a:cs typeface="Lato" panose="020F0502020204030203" pitchFamily="34" charset="0"/>
              </a:rPr>
              <a:t>Metals can be ferrous, which contains iron </a:t>
            </a:r>
            <a:r>
              <a:rPr lang="en-GB" sz="2000" dirty="0" err="1">
                <a:latin typeface="Lato" panose="020F0502020204030203" pitchFamily="34" charset="0"/>
                <a:ea typeface="Lato" panose="020F0502020204030203" pitchFamily="34" charset="0"/>
                <a:cs typeface="Lato" panose="020F0502020204030203" pitchFamily="34" charset="0"/>
              </a:rPr>
              <a:t>eg</a:t>
            </a:r>
            <a:r>
              <a:rPr lang="en-GB" sz="2000" dirty="0">
                <a:latin typeface="Lato" panose="020F0502020204030203" pitchFamily="34" charset="0"/>
                <a:ea typeface="Lato" panose="020F0502020204030203" pitchFamily="34" charset="0"/>
                <a:cs typeface="Lato" panose="020F0502020204030203" pitchFamily="34" charset="0"/>
              </a:rPr>
              <a:t> cast iron, mild steel, carbon steel, and non-ferrous, which do not contain iron </a:t>
            </a:r>
            <a:r>
              <a:rPr lang="en-GB" sz="2000" dirty="0" err="1">
                <a:latin typeface="Lato" panose="020F0502020204030203" pitchFamily="34" charset="0"/>
                <a:ea typeface="Lato" panose="020F0502020204030203" pitchFamily="34" charset="0"/>
                <a:cs typeface="Lato" panose="020F0502020204030203" pitchFamily="34" charset="0"/>
              </a:rPr>
              <a:t>eg</a:t>
            </a:r>
            <a:r>
              <a:rPr lang="en-GB" sz="2000" dirty="0">
                <a:latin typeface="Lato" panose="020F0502020204030203" pitchFamily="34" charset="0"/>
                <a:ea typeface="Lato" panose="020F0502020204030203" pitchFamily="34" charset="0"/>
                <a:cs typeface="Lato" panose="020F0502020204030203" pitchFamily="34" charset="0"/>
              </a:rPr>
              <a:t> aluminium and brass </a:t>
            </a:r>
          </a:p>
          <a:p>
            <a:pPr marL="0" indent="0">
              <a:buNone/>
            </a:pPr>
            <a:r>
              <a:rPr lang="en-GB" b="1" dirty="0">
                <a:latin typeface="Lato" panose="020F0502020204030203" pitchFamily="34" charset="0"/>
                <a:ea typeface="Lato" panose="020F0502020204030203" pitchFamily="34" charset="0"/>
                <a:cs typeface="Lato" panose="020F0502020204030203" pitchFamily="34" charset="0"/>
              </a:rPr>
              <a:t>Plastics</a:t>
            </a:r>
          </a:p>
          <a:p>
            <a:r>
              <a:rPr lang="en-GB" sz="2000" dirty="0">
                <a:latin typeface="Lato" panose="020F0502020204030203" pitchFamily="34" charset="0"/>
                <a:ea typeface="Lato" panose="020F0502020204030203" pitchFamily="34" charset="0"/>
                <a:cs typeface="Lato" panose="020F0502020204030203" pitchFamily="34" charset="0"/>
              </a:rPr>
              <a:t>Plastics can come from natural or synthetic sources. Natural plastics are made from plants, trees and animals whereas synthetic plastics are made from oil, coal or natural gas</a:t>
            </a:r>
          </a:p>
          <a:p>
            <a:pPr marL="0" indent="0">
              <a:buNone/>
            </a:pPr>
            <a:r>
              <a:rPr lang="en-GB" b="1" dirty="0">
                <a:latin typeface="Lato" panose="020F0502020204030203" pitchFamily="34" charset="0"/>
                <a:ea typeface="Lato" panose="020F0502020204030203" pitchFamily="34" charset="0"/>
                <a:cs typeface="Lato" panose="020F0502020204030203" pitchFamily="34" charset="0"/>
              </a:rPr>
              <a:t>Composites</a:t>
            </a:r>
          </a:p>
          <a:p>
            <a:r>
              <a:rPr lang="en-GB" sz="2000" b="1" dirty="0">
                <a:solidFill>
                  <a:srgbClr val="002B49"/>
                </a:solidFill>
                <a:latin typeface="Lato" panose="020F0502020204030203" pitchFamily="34" charset="0"/>
                <a:ea typeface="Lato" panose="020F0502020204030203" pitchFamily="34" charset="0"/>
                <a:cs typeface="Lato" panose="020F0502020204030203" pitchFamily="34" charset="0"/>
              </a:rPr>
              <a:t>Composite</a:t>
            </a:r>
            <a:r>
              <a:rPr lang="en-GB" sz="2000" dirty="0">
                <a:latin typeface="Lato" panose="020F0502020204030203" pitchFamily="34" charset="0"/>
                <a:ea typeface="Lato" panose="020F0502020204030203" pitchFamily="34" charset="0"/>
                <a:cs typeface="Lato" panose="020F0502020204030203" pitchFamily="34" charset="0"/>
              </a:rPr>
              <a:t> materials are made by combining a reinforcing material and a bonding agent, this could be fibre glass or carbon fibre and epoxy resin</a:t>
            </a:r>
            <a:endParaRPr lang="en-GB" sz="16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47328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13D0-88CE-41A1-B174-6431F77A5254}"/>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Material Properties</a:t>
            </a:r>
          </a:p>
        </p:txBody>
      </p:sp>
      <p:sp>
        <p:nvSpPr>
          <p:cNvPr id="3" name="Content Placeholder 2">
            <a:extLst>
              <a:ext uri="{FF2B5EF4-FFF2-40B4-BE49-F238E27FC236}">
                <a16:creationId xmlns:a16="http://schemas.microsoft.com/office/drawing/2014/main" id="{9A7A2A4F-E5CE-489A-A12E-42DD2F757DF3}"/>
              </a:ext>
            </a:extLst>
          </p:cNvPr>
          <p:cNvSpPr>
            <a:spLocks noGrp="1"/>
          </p:cNvSpPr>
          <p:nvPr>
            <p:ph idx="1"/>
          </p:nvPr>
        </p:nvSpPr>
        <p:spPr>
          <a:xfrm>
            <a:off x="505566" y="1131398"/>
            <a:ext cx="11180867" cy="4595203"/>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Different materials have different working </a:t>
            </a:r>
            <a:r>
              <a:rPr lang="en-GB" dirty="0">
                <a:latin typeface="Lato" panose="020F0502020204030203" pitchFamily="34" charset="0"/>
              </a:rPr>
              <a:t>properties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Material choice may be based on its properties:</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Conductivity – can it conduct heat or electricity?</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Strength – can it withstand a forces without breaking or bending?</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Elasticity – can the material bend and return to its original shape?</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Hardness – can the material resist wear or scratching?</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Toughness – can the material withstand sudden blows without breaking?</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Durability – can the material withstand wear, especially from weathering?</a:t>
            </a:r>
          </a:p>
          <a:p>
            <a:pPr marL="0" indent="0">
              <a:spcBef>
                <a:spcPts val="1200"/>
              </a:spcBef>
              <a:buNone/>
            </a:pPr>
            <a:r>
              <a:rPr lang="en-GB" dirty="0">
                <a:solidFill>
                  <a:srgbClr val="0091BD"/>
                </a:solidFill>
                <a:latin typeface="Lato" panose="020F0502020204030203" pitchFamily="34" charset="0"/>
                <a:ea typeface="Lato" panose="020F0502020204030203" pitchFamily="34" charset="0"/>
                <a:cs typeface="Lato" panose="020F0502020204030203" pitchFamily="34" charset="0"/>
              </a:rPr>
              <a:t>Research Task</a:t>
            </a:r>
          </a:p>
          <a:p>
            <a:pPr>
              <a:spcBef>
                <a:spcPts val="1200"/>
              </a:spcBef>
            </a:pPr>
            <a:r>
              <a:rPr lang="en-GB" dirty="0">
                <a:solidFill>
                  <a:srgbClr val="0091BD"/>
                </a:solidFill>
                <a:latin typeface="Lato" panose="020F0502020204030203" pitchFamily="34" charset="0"/>
                <a:ea typeface="Lato" panose="020F0502020204030203" pitchFamily="34" charset="0"/>
                <a:cs typeface="Lato" panose="020F0502020204030203" pitchFamily="34" charset="0"/>
              </a:rPr>
              <a:t>What materials should we use when developing a self-driving car – Consider the vehicle, its occupants and the pedestrians in your thoughts?</a:t>
            </a:r>
          </a:p>
          <a:p>
            <a:pPr marL="0" indent="0">
              <a:buNone/>
            </a:pP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4815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13D0-88CE-41A1-B174-6431F77A5254}"/>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Fixing and Joining</a:t>
            </a:r>
          </a:p>
        </p:txBody>
      </p:sp>
      <p:sp>
        <p:nvSpPr>
          <p:cNvPr id="3" name="Content Placeholder 2">
            <a:extLst>
              <a:ext uri="{FF2B5EF4-FFF2-40B4-BE49-F238E27FC236}">
                <a16:creationId xmlns:a16="http://schemas.microsoft.com/office/drawing/2014/main" id="{9A7A2A4F-E5CE-489A-A12E-42DD2F757DF3}"/>
              </a:ext>
            </a:extLst>
          </p:cNvPr>
          <p:cNvSpPr>
            <a:spLocks noGrp="1"/>
          </p:cNvSpPr>
          <p:nvPr>
            <p:ph idx="1"/>
          </p:nvPr>
        </p:nvSpPr>
        <p:spPr>
          <a:xfrm>
            <a:off x="492125" y="1085386"/>
            <a:ext cx="11180867" cy="4595203"/>
          </a:xfrm>
        </p:spPr>
        <p:txBody>
          <a:bodyPr/>
          <a:lstStyle/>
          <a:p>
            <a:r>
              <a:rPr lang="en-GB" sz="2000" dirty="0">
                <a:latin typeface="Lato" panose="020F0502020204030203" pitchFamily="34" charset="0"/>
                <a:ea typeface="Lato" panose="020F0502020204030203" pitchFamily="34" charset="0"/>
                <a:cs typeface="Lato" panose="020F0502020204030203" pitchFamily="34" charset="0"/>
              </a:rPr>
              <a:t>Nails – when appearance doesn’t matter usually made of mild steel</a:t>
            </a:r>
          </a:p>
          <a:p>
            <a:r>
              <a:rPr lang="en-GB" sz="2000" dirty="0">
                <a:latin typeface="Lato" panose="020F0502020204030203" pitchFamily="34" charset="0"/>
                <a:ea typeface="Lato" panose="020F0502020204030203" pitchFamily="34" charset="0"/>
                <a:cs typeface="Lato" panose="020F0502020204030203" pitchFamily="34" charset="0"/>
              </a:rPr>
              <a:t>Wood Screws – used to metal or plastic or wood to wood to make strong joints</a:t>
            </a:r>
          </a:p>
          <a:p>
            <a:r>
              <a:rPr lang="en-GB" sz="2000" dirty="0">
                <a:latin typeface="Lato" panose="020F0502020204030203" pitchFamily="34" charset="0"/>
                <a:ea typeface="Lato" panose="020F0502020204030203" pitchFamily="34" charset="0"/>
                <a:cs typeface="Lato" panose="020F0502020204030203" pitchFamily="34" charset="0"/>
              </a:rPr>
              <a:t>Bolts – use a screwed thread that fits into a threaded hole or nut.  Used to join together plastics and metals</a:t>
            </a:r>
          </a:p>
          <a:p>
            <a:r>
              <a:rPr lang="en-GB" sz="2000" dirty="0">
                <a:latin typeface="Lato" panose="020F0502020204030203" pitchFamily="34" charset="0"/>
                <a:ea typeface="Lato" panose="020F0502020204030203" pitchFamily="34" charset="0"/>
                <a:cs typeface="Lato" panose="020F0502020204030203" pitchFamily="34" charset="0"/>
              </a:rPr>
              <a:t>Rivets – designed for the aviation industry but are used in many other areas.  Often used where you only have access to one side of the material</a:t>
            </a:r>
          </a:p>
          <a:p>
            <a:pPr marL="0" indent="0">
              <a:buNone/>
            </a:pPr>
            <a:r>
              <a:rPr lang="en-GB" sz="2000" b="1" dirty="0">
                <a:latin typeface="Lato" panose="020F0502020204030203" pitchFamily="34" charset="0"/>
                <a:ea typeface="Lato" panose="020F0502020204030203" pitchFamily="34" charset="0"/>
                <a:cs typeface="Lato" panose="020F0502020204030203" pitchFamily="34" charset="0"/>
              </a:rPr>
              <a:t>Adhesives</a:t>
            </a:r>
          </a:p>
          <a:p>
            <a:r>
              <a:rPr lang="en-GB" sz="2000" dirty="0">
                <a:latin typeface="Lato" panose="020F0502020204030203" pitchFamily="34" charset="0"/>
                <a:ea typeface="Lato" panose="020F0502020204030203" pitchFamily="34" charset="0"/>
                <a:cs typeface="Lato" panose="020F0502020204030203" pitchFamily="34" charset="0"/>
              </a:rPr>
              <a:t>PVA Glue – general purpose woodworking glue (can be water resistant)</a:t>
            </a:r>
          </a:p>
          <a:p>
            <a:r>
              <a:rPr lang="en-GB" sz="2000" dirty="0">
                <a:latin typeface="Lato" panose="020F0502020204030203" pitchFamily="34" charset="0"/>
                <a:ea typeface="Lato" panose="020F0502020204030203" pitchFamily="34" charset="0"/>
                <a:cs typeface="Lato" panose="020F0502020204030203" pitchFamily="34" charset="0"/>
              </a:rPr>
              <a:t>Epoxy Resin – for joining metals and plastics (waterproof)</a:t>
            </a:r>
          </a:p>
          <a:p>
            <a:r>
              <a:rPr lang="en-GB" sz="2000" dirty="0">
                <a:latin typeface="Lato" panose="020F0502020204030203" pitchFamily="34" charset="0"/>
                <a:ea typeface="Lato" panose="020F0502020204030203" pitchFamily="34" charset="0"/>
                <a:cs typeface="Lato" panose="020F0502020204030203" pitchFamily="34" charset="0"/>
              </a:rPr>
              <a:t>Contact adhesive – for joining polystyrene and fabrics or plastics to wood</a:t>
            </a:r>
          </a:p>
          <a:p>
            <a:r>
              <a:rPr lang="en-GB" sz="2000" dirty="0">
                <a:latin typeface="Lato" panose="020F0502020204030203" pitchFamily="34" charset="0"/>
                <a:ea typeface="Lato" panose="020F0502020204030203" pitchFamily="34" charset="0"/>
                <a:cs typeface="Lato" panose="020F0502020204030203" pitchFamily="34" charset="0"/>
              </a:rPr>
              <a:t>Acrylic Cement  - for joining acrylic and other plastics together</a:t>
            </a:r>
          </a:p>
          <a:p>
            <a:pPr marL="0" indent="0">
              <a:buNone/>
            </a:pPr>
            <a:r>
              <a:rPr lang="en-GB" dirty="0">
                <a:solidFill>
                  <a:srgbClr val="0091BD"/>
                </a:solidFill>
                <a:latin typeface="Lato" panose="020F0502020204030203" pitchFamily="34" charset="0"/>
                <a:ea typeface="Lato" panose="020F0502020204030203" pitchFamily="34" charset="0"/>
                <a:cs typeface="Lato" panose="020F0502020204030203" pitchFamily="34" charset="0"/>
              </a:rPr>
              <a:t>Research Task</a:t>
            </a:r>
          </a:p>
          <a:p>
            <a:r>
              <a:rPr lang="en-GB" sz="2000" dirty="0">
                <a:solidFill>
                  <a:srgbClr val="0091BD"/>
                </a:solidFill>
                <a:latin typeface="Lato" panose="020F0502020204030203" pitchFamily="34" charset="0"/>
                <a:ea typeface="Lato" panose="020F0502020204030203" pitchFamily="34" charset="0"/>
                <a:cs typeface="Lato" panose="020F0502020204030203" pitchFamily="34" charset="0"/>
              </a:rPr>
              <a:t>Look at the materials you have chosen. How does this impact on the components and adhesives you can use?</a:t>
            </a:r>
          </a:p>
          <a:p>
            <a:pPr marL="0" indent="0">
              <a:buNone/>
            </a:pP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06416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13D0-88CE-41A1-B174-6431F77A5254}"/>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Forces and Movement</a:t>
            </a:r>
          </a:p>
        </p:txBody>
      </p:sp>
      <p:sp>
        <p:nvSpPr>
          <p:cNvPr id="3" name="Content Placeholder 2">
            <a:extLst>
              <a:ext uri="{FF2B5EF4-FFF2-40B4-BE49-F238E27FC236}">
                <a16:creationId xmlns:a16="http://schemas.microsoft.com/office/drawing/2014/main" id="{9A7A2A4F-E5CE-489A-A12E-42DD2F757DF3}"/>
              </a:ext>
            </a:extLst>
          </p:cNvPr>
          <p:cNvSpPr>
            <a:spLocks noGrp="1"/>
          </p:cNvSpPr>
          <p:nvPr>
            <p:ph idx="1"/>
          </p:nvPr>
        </p:nvSpPr>
        <p:spPr>
          <a:xfrm>
            <a:off x="519112" y="962025"/>
            <a:ext cx="11180867" cy="4595203"/>
          </a:xfrm>
        </p:spPr>
        <p:txBody>
          <a:bodyPr/>
          <a:lstStyle/>
          <a:p>
            <a:r>
              <a:rPr lang="en-GB" sz="2000" b="1" dirty="0">
                <a:solidFill>
                  <a:srgbClr val="002B49"/>
                </a:solidFill>
                <a:latin typeface="Lato" panose="020F0502020204030203" pitchFamily="34" charset="0"/>
                <a:ea typeface="Lato" panose="020F0502020204030203" pitchFamily="34" charset="0"/>
                <a:cs typeface="Lato" panose="020F0502020204030203" pitchFamily="34" charset="0"/>
              </a:rPr>
              <a:t>Thrust</a:t>
            </a:r>
            <a:r>
              <a:rPr lang="en-GB" sz="2000" dirty="0">
                <a:latin typeface="Lato" panose="020F0502020204030203" pitchFamily="34" charset="0"/>
                <a:ea typeface="Lato" panose="020F0502020204030203" pitchFamily="34" charset="0"/>
                <a:cs typeface="Lato" panose="020F0502020204030203" pitchFamily="34" charset="0"/>
              </a:rPr>
              <a:t> – increases the velocity of an object</a:t>
            </a:r>
          </a:p>
          <a:p>
            <a:r>
              <a:rPr lang="en-GB" sz="2000" b="1" dirty="0">
                <a:latin typeface="Lato" panose="020F0502020204030203" pitchFamily="34" charset="0"/>
                <a:ea typeface="Lato" panose="020F0502020204030203" pitchFamily="34" charset="0"/>
                <a:cs typeface="Lato" panose="020F0502020204030203" pitchFamily="34" charset="0"/>
              </a:rPr>
              <a:t>Air </a:t>
            </a:r>
            <a:r>
              <a:rPr lang="en-GB" sz="2000" b="1" dirty="0">
                <a:solidFill>
                  <a:srgbClr val="002B49"/>
                </a:solidFill>
                <a:latin typeface="Lato" panose="020F0502020204030203" pitchFamily="34" charset="0"/>
                <a:ea typeface="Lato" panose="020F0502020204030203" pitchFamily="34" charset="0"/>
                <a:cs typeface="Lato" panose="020F0502020204030203" pitchFamily="34" charset="0"/>
              </a:rPr>
              <a:t>resistance</a:t>
            </a:r>
            <a:r>
              <a:rPr lang="en-GB" sz="2000" b="1" dirty="0">
                <a:latin typeface="Lato" panose="020F0502020204030203" pitchFamily="34" charset="0"/>
                <a:ea typeface="Lato" panose="020F0502020204030203" pitchFamily="34" charset="0"/>
                <a:cs typeface="Lato" panose="020F0502020204030203" pitchFamily="34" charset="0"/>
              </a:rPr>
              <a:t> </a:t>
            </a:r>
            <a:r>
              <a:rPr lang="en-GB" sz="2000" dirty="0">
                <a:latin typeface="Lato" panose="020F0502020204030203" pitchFamily="34" charset="0"/>
                <a:ea typeface="Lato" panose="020F0502020204030203" pitchFamily="34" charset="0"/>
                <a:cs typeface="Lato" panose="020F0502020204030203" pitchFamily="34" charset="0"/>
              </a:rPr>
              <a:t>– decreases the velocity of an object</a:t>
            </a:r>
          </a:p>
          <a:p>
            <a:r>
              <a:rPr lang="en-GB" sz="2000" b="1" dirty="0">
                <a:solidFill>
                  <a:srgbClr val="002B49"/>
                </a:solidFill>
                <a:latin typeface="Lato" panose="020F0502020204030203" pitchFamily="34" charset="0"/>
                <a:ea typeface="Lato" panose="020F0502020204030203" pitchFamily="34" charset="0"/>
                <a:cs typeface="Lato" panose="020F0502020204030203" pitchFamily="34" charset="0"/>
              </a:rPr>
              <a:t>Torque</a:t>
            </a:r>
            <a:r>
              <a:rPr lang="en-GB" sz="2000" dirty="0">
                <a:latin typeface="Lato" panose="020F0502020204030203" pitchFamily="34" charset="0"/>
                <a:ea typeface="Lato" panose="020F0502020204030203" pitchFamily="34" charset="0"/>
                <a:cs typeface="Lato" panose="020F0502020204030203" pitchFamily="34" charset="0"/>
              </a:rPr>
              <a:t> – changes the rotation of an object.</a:t>
            </a:r>
          </a:p>
          <a:p>
            <a:pPr marL="0" indent="0">
              <a:buNone/>
            </a:pPr>
            <a:r>
              <a:rPr lang="en-GB" sz="2000" dirty="0">
                <a:latin typeface="Lato" panose="020F0502020204030203" pitchFamily="34" charset="0"/>
                <a:ea typeface="Lato" panose="020F0502020204030203" pitchFamily="34" charset="0"/>
                <a:cs typeface="Lato" panose="020F0502020204030203" pitchFamily="34" charset="0"/>
              </a:rPr>
              <a:t>To make our car goes as quickly as possible we will need to find a way of increasing the thrust and/or decreasing the air resistance.</a:t>
            </a:r>
          </a:p>
          <a:p>
            <a:pPr marL="0" indent="0">
              <a:buNone/>
            </a:pPr>
            <a:r>
              <a:rPr lang="en-GB" sz="2000" b="1" dirty="0">
                <a:latin typeface="Lato" panose="020F0502020204030203" pitchFamily="34" charset="0"/>
                <a:ea typeface="Lato" panose="020F0502020204030203" pitchFamily="34" charset="0"/>
                <a:cs typeface="Lato" panose="020F0502020204030203" pitchFamily="34" charset="0"/>
              </a:rPr>
              <a:t>Friction</a:t>
            </a:r>
          </a:p>
          <a:p>
            <a:pPr marL="0" indent="0">
              <a:buNone/>
            </a:pPr>
            <a:r>
              <a:rPr lang="en-GB" sz="2000" dirty="0">
                <a:latin typeface="Lato" panose="020F0502020204030203" pitchFamily="34" charset="0"/>
                <a:ea typeface="Lato" panose="020F0502020204030203" pitchFamily="34" charset="0"/>
                <a:cs typeface="Lato" panose="020F0502020204030203" pitchFamily="34" charset="0"/>
              </a:rPr>
              <a:t>When two surfaces slide past each other (wheels and the road surface for example) the interaction produces a force, called </a:t>
            </a:r>
            <a:r>
              <a:rPr lang="en-GB" sz="2000" b="1" dirty="0">
                <a:solidFill>
                  <a:srgbClr val="002B49"/>
                </a:solidFill>
                <a:latin typeface="Lato" panose="020F0502020204030203" pitchFamily="34" charset="0"/>
                <a:ea typeface="Lato" panose="020F0502020204030203" pitchFamily="34" charset="0"/>
                <a:cs typeface="Lato" panose="020F0502020204030203" pitchFamily="34" charset="0"/>
              </a:rPr>
              <a:t>Friction</a:t>
            </a:r>
            <a:r>
              <a:rPr lang="en-GB" sz="2000" dirty="0">
                <a:latin typeface="Lato" panose="020F0502020204030203" pitchFamily="34" charset="0"/>
                <a:ea typeface="Lato" panose="020F0502020204030203" pitchFamily="34" charset="0"/>
                <a:cs typeface="Lato" panose="020F0502020204030203" pitchFamily="34" charset="0"/>
              </a:rPr>
              <a:t>,  that opposes the motion. </a:t>
            </a:r>
          </a:p>
          <a:p>
            <a:pPr marL="0" indent="0">
              <a:buNone/>
            </a:pPr>
            <a:r>
              <a:rPr lang="en-GB" sz="2000" dirty="0">
                <a:latin typeface="Lato" panose="020F0502020204030203" pitchFamily="34" charset="0"/>
                <a:ea typeface="Lato" panose="020F0502020204030203" pitchFamily="34" charset="0"/>
                <a:cs typeface="Lato" panose="020F0502020204030203" pitchFamily="34" charset="0"/>
              </a:rPr>
              <a:t>Reducing the friction will make items easier to slide but these will have less ‘grip’</a:t>
            </a:r>
          </a:p>
          <a:p>
            <a:pPr marL="0" indent="0">
              <a:buNone/>
            </a:pPr>
            <a:r>
              <a:rPr lang="en-GB" sz="2000" dirty="0">
                <a:latin typeface="Lato" panose="020F0502020204030203" pitchFamily="34" charset="0"/>
                <a:ea typeface="Lato" panose="020F0502020204030203" pitchFamily="34" charset="0"/>
                <a:cs typeface="Lato" panose="020F0502020204030203" pitchFamily="34" charset="0"/>
              </a:rPr>
              <a:t>Will reducing the friction improve or worsen our car?</a:t>
            </a:r>
          </a:p>
          <a:p>
            <a:pPr marL="0" indent="0">
              <a:buNone/>
            </a:pPr>
            <a:r>
              <a:rPr lang="en-GB" sz="2000" b="1" dirty="0">
                <a:solidFill>
                  <a:srgbClr val="0091BD"/>
                </a:solidFill>
                <a:latin typeface="Lato" panose="020F0502020204030203" pitchFamily="34" charset="0"/>
                <a:ea typeface="Lato" panose="020F0502020204030203" pitchFamily="34" charset="0"/>
                <a:cs typeface="Lato" panose="020F0502020204030203" pitchFamily="34" charset="0"/>
              </a:rPr>
              <a:t>Experiment</a:t>
            </a:r>
            <a:r>
              <a:rPr lang="en-GB" sz="2000" dirty="0">
                <a:solidFill>
                  <a:srgbClr val="0091BD"/>
                </a:solidFill>
                <a:latin typeface="Lato" panose="020F0502020204030203" pitchFamily="34" charset="0"/>
                <a:ea typeface="Lato" panose="020F0502020204030203" pitchFamily="34" charset="0"/>
                <a:cs typeface="Lato" panose="020F0502020204030203" pitchFamily="34" charset="0"/>
              </a:rPr>
              <a:t> – try using different wheels of different thickness or materials (such as wood, rubber and plastic). Reducing the friction should help make the vehicle more efficient with less drag due to the contact between the road surface and the car. But, can you apply as much torque to spin the wheels and make the car accelerate and increase the vehicles thrust?</a:t>
            </a:r>
            <a:endParaRPr lang="en-GB" sz="1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89788879"/>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1433</Words>
  <Application>Microsoft Office PowerPoint</Application>
  <PresentationFormat>Widescreen</PresentationFormat>
  <Paragraphs>117</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Lato</vt:lpstr>
      <vt:lpstr>Wingdings</vt:lpstr>
      <vt:lpstr>1_Arm_PPT_Public</vt:lpstr>
      <vt:lpstr>Smart Robotics</vt:lpstr>
      <vt:lpstr>Objectives</vt:lpstr>
      <vt:lpstr>Mechanical Engineering</vt:lpstr>
      <vt:lpstr>Sources and Origins of materials</vt:lpstr>
      <vt:lpstr>Environmental Concerns</vt:lpstr>
      <vt:lpstr>Materials</vt:lpstr>
      <vt:lpstr>Material Properties</vt:lpstr>
      <vt:lpstr>Fixing and Joining</vt:lpstr>
      <vt:lpstr>Forces and Movement</vt:lpstr>
      <vt:lpstr>Product Life</vt:lpstr>
      <vt:lpstr>Disposal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2021-04-13T11:43:41Z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